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"/>
  </p:notesMasterIdLst>
  <p:handoutMasterIdLst>
    <p:handoutMasterId r:id="rId5"/>
  </p:handoutMasterIdLst>
  <p:sldIdLst>
    <p:sldId id="2024" r:id="rId2"/>
    <p:sldId id="1873" r:id="rId3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FF6600"/>
    <a:srgbClr val="FF5050"/>
    <a:srgbClr val="008000"/>
    <a:srgbClr val="009999"/>
    <a:srgbClr val="CC9900"/>
    <a:srgbClr val="990000"/>
    <a:srgbClr val="CC0000"/>
    <a:srgbClr val="00CC00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61" autoAdjust="0"/>
    <p:restoredTop sz="96357" autoAdjust="0"/>
  </p:normalViewPr>
  <p:slideViewPr>
    <p:cSldViewPr snapToGrid="0">
      <p:cViewPr varScale="1">
        <p:scale>
          <a:sx n="68" d="100"/>
          <a:sy n="68" d="100"/>
        </p:scale>
        <p:origin x="16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-3324" y="-114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16BC-49CA-BCC8-DFC57C4704C0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6BC-49CA-BCC8-DFC57C4704C0}"/>
              </c:ext>
            </c:extLst>
          </c:dPt>
          <c:dPt>
            <c:idx val="2"/>
            <c:invertIfNegative val="0"/>
            <c:bubble3D val="0"/>
            <c:spPr>
              <a:solidFill>
                <a:srgbClr val="FF66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16BC-49CA-BCC8-DFC57C4704C0}"/>
              </c:ext>
            </c:extLst>
          </c:dPt>
          <c:dPt>
            <c:idx val="3"/>
            <c:invertIfNegative val="0"/>
            <c:bubble3D val="0"/>
            <c:spPr>
              <a:solidFill>
                <a:srgbClr val="8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6BC-49CA-BCC8-DFC57C4704C0}"/>
              </c:ext>
            </c:extLst>
          </c:dPt>
          <c:dPt>
            <c:idx val="4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16BC-49CA-BCC8-DFC57C4704C0}"/>
              </c:ext>
            </c:extLst>
          </c:dPt>
          <c:dPt>
            <c:idx val="5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909-4230-BC44-29CA15C54AA6}"/>
              </c:ext>
            </c:extLst>
          </c:dPt>
          <c:dPt>
            <c:idx val="6"/>
            <c:invertIfNegative val="0"/>
            <c:bubble3D val="0"/>
            <c:spPr>
              <a:solidFill>
                <a:srgbClr val="FF5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D23-491E-B163-6AB1932846DA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D23-491E-B163-6AB1932846DA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accent5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16BC-49CA-BCC8-DFC57C4704C0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16BC-49CA-BCC8-DFC57C4704C0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rgbClr val="FF66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16BC-49CA-BCC8-DFC57C4704C0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rgbClr val="8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16BC-49CA-BCC8-DFC57C4704C0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rgbClr val="7030A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16BC-49CA-BCC8-DFC57C4704C0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909-4230-BC44-29CA15C54AA6}"/>
                </c:ext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accent3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DD23-491E-B163-6AB1932846D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rgbClr val="FF5050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Hoja1!$A$2:$A$8</c:f>
              <c:strCache>
                <c:ptCount val="7"/>
                <c:pt idx="0">
                  <c:v>Jesús Pool</c:v>
                </c:pt>
                <c:pt idx="1">
                  <c:v>Jorge Rodríguez</c:v>
                </c:pt>
                <c:pt idx="2">
                  <c:v>Eduardo Ovando</c:v>
                </c:pt>
                <c:pt idx="3">
                  <c:v>Mara Lezama</c:v>
                </c:pt>
                <c:pt idx="4">
                  <c:v>Lupita Alcocer</c:v>
                </c:pt>
                <c:pt idx="5">
                  <c:v>Isaac Janix</c:v>
                </c:pt>
                <c:pt idx="6">
                  <c:v>Erick Estrella</c:v>
                </c:pt>
              </c:strCache>
            </c:strRef>
          </c:cat>
          <c:val>
            <c:numRef>
              <c:f>Hoja1!$B$2:$B$8</c:f>
              <c:numCache>
                <c:formatCode>0</c:formatCode>
                <c:ptCount val="7"/>
                <c:pt idx="0">
                  <c:v>21.548821548821547</c:v>
                </c:pt>
                <c:pt idx="1">
                  <c:v>4.9382716049382713</c:v>
                </c:pt>
                <c:pt idx="2">
                  <c:v>3.1425364758698087</c:v>
                </c:pt>
                <c:pt idx="3">
                  <c:v>50.392817059483718</c:v>
                </c:pt>
                <c:pt idx="4">
                  <c:v>3.1</c:v>
                </c:pt>
                <c:pt idx="5">
                  <c:v>15.375982042648706</c:v>
                </c:pt>
                <c:pt idx="6">
                  <c:v>1.122334455667789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BC-49CA-BCC8-DFC57C4704C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71054527"/>
        <c:axId val="171059103"/>
      </c:barChart>
      <c:catAx>
        <c:axId val="1710545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71059103"/>
        <c:crosses val="autoZero"/>
        <c:auto val="1"/>
        <c:lblAlgn val="ctr"/>
        <c:lblOffset val="100"/>
        <c:noMultiLvlLbl val="0"/>
      </c:catAx>
      <c:valAx>
        <c:axId val="171059103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1710545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 b="1"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95D579-9AFD-434A-9912-6ACCAC9B4195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642255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EBDA4-A558-4133-B9AC-44E0A3878464}" type="datetimeFigureOut">
              <a:rPr lang="es-MX" smtClean="0"/>
              <a:pPr/>
              <a:t>09/06/2021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DB540C-1823-43E4-A917-D05A679BF707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29266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gradFill flip="none" rotWithShape="1">
          <a:gsLst>
            <a:gs pos="0">
              <a:schemeClr val="bg1"/>
            </a:gs>
            <a:gs pos="75000">
              <a:schemeClr val="bg1">
                <a:lumMod val="95000"/>
              </a:schemeClr>
            </a:gs>
            <a:gs pos="100000">
              <a:schemeClr val="bg1">
                <a:lumMod val="7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40000" y="50400"/>
            <a:ext cx="6552000" cy="831600"/>
          </a:xfrm>
        </p:spPr>
        <p:txBody>
          <a:bodyPr>
            <a:normAutofit/>
          </a:bodyPr>
          <a:lstStyle>
            <a:lvl1pPr>
              <a:defRPr sz="2400" b="1">
                <a:latin typeface="Trebuchet MS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20000" y="936000"/>
            <a:ext cx="7992000" cy="5616000"/>
          </a:xfrm>
        </p:spPr>
        <p:txBody>
          <a:bodyPr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MX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B123F-3E0F-4261-B85C-0D9C7220A581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09/06/2021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062BE-A3E3-472F-9AAD-9798AB184673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7 Conector recto"/>
          <p:cNvCxnSpPr/>
          <p:nvPr userDrawn="1"/>
        </p:nvCxnSpPr>
        <p:spPr>
          <a:xfrm>
            <a:off x="720000" y="882000"/>
            <a:ext cx="819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8 Marcador de número de diapositiva"/>
          <p:cNvSpPr txBox="1">
            <a:spLocks/>
          </p:cNvSpPr>
          <p:nvPr userDrawn="1"/>
        </p:nvSpPr>
        <p:spPr>
          <a:xfrm>
            <a:off x="8280000" y="6552000"/>
            <a:ext cx="504000" cy="27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MX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85186593-2F43-414D-B15C-7EB152F6372F}" type="slidenum">
              <a:rPr lang="es-MX" smtClean="0">
                <a:solidFill>
                  <a:prstClr val="black"/>
                </a:solidFill>
                <a:latin typeface="Arial Rounded MT Bold" pitchFamily="34" charset="0"/>
              </a:rPr>
              <a:pPr>
                <a:defRPr/>
              </a:pPr>
              <a:t>‹Nº›</a:t>
            </a:fld>
            <a:endParaRPr lang="es-MX" dirty="0">
              <a:solidFill>
                <a:prstClr val="black"/>
              </a:solidFill>
              <a:latin typeface="Arial Rounded MT Bold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1C12526-0A0B-41A2-B15F-287EFA8668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2" cy="6858000"/>
          </a:xfrm>
          <a:prstGeom prst="rect">
            <a:avLst/>
          </a:prstGeom>
        </p:spPr>
      </p:pic>
      <p:sp>
        <p:nvSpPr>
          <p:cNvPr id="11" name="10 CuadroTexto"/>
          <p:cNvSpPr txBox="1"/>
          <p:nvPr userDrawn="1"/>
        </p:nvSpPr>
        <p:spPr>
          <a:xfrm>
            <a:off x="612000" y="6552000"/>
            <a:ext cx="13098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200" b="1" baseline="0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400</a:t>
            </a:r>
            <a:r>
              <a:rPr lang="es-MX" sz="1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cuestionarios</a:t>
            </a:r>
          </a:p>
        </p:txBody>
      </p:sp>
      <p:sp>
        <p:nvSpPr>
          <p:cNvPr id="12" name="11 CuadroTexto"/>
          <p:cNvSpPr txBox="1"/>
          <p:nvPr userDrawn="1"/>
        </p:nvSpPr>
        <p:spPr>
          <a:xfrm>
            <a:off x="6804000" y="6552000"/>
            <a:ext cx="14061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200" b="1" baseline="0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de junio del 2021</a:t>
            </a:r>
            <a:endParaRPr lang="es-MX" sz="1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3 Marcador de contenido" descr="logo_varela_rojo.jpg">
            <a:extLst>
              <a:ext uri="{FF2B5EF4-FFF2-40B4-BE49-F238E27FC236}">
                <a16:creationId xmlns:a16="http://schemas.microsoft.com/office/drawing/2014/main" id="{AEFBB0EB-3150-434E-A909-06C1BBE5044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83857" y="115110"/>
            <a:ext cx="856285" cy="737889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B123F-3E0F-4261-B85C-0D9C7220A581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09/06/2021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062BE-A3E3-472F-9AAD-9798AB184673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20000" y="504000"/>
            <a:ext cx="7992000" cy="6048000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062BE-A3E3-472F-9AAD-9798AB184673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241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Pr>
        <a:gradFill flip="none" rotWithShape="1">
          <a:gsLst>
            <a:gs pos="0">
              <a:schemeClr val="bg1"/>
            </a:gs>
            <a:gs pos="75000">
              <a:schemeClr val="bg1">
                <a:lumMod val="95000"/>
              </a:schemeClr>
            </a:gs>
            <a:gs pos="100000">
              <a:schemeClr val="bg1">
                <a:lumMod val="7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B123F-3E0F-4261-B85C-0D9C7220A581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09/06/2021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062BE-A3E3-472F-9AAD-9798AB184673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gradFill flip="none" rotWithShape="1">
          <a:gsLst>
            <a:gs pos="0">
              <a:schemeClr val="bg1"/>
            </a:gs>
            <a:gs pos="75000">
              <a:schemeClr val="bg1">
                <a:lumMod val="95000"/>
              </a:schemeClr>
            </a:gs>
            <a:gs pos="100000">
              <a:schemeClr val="bg1">
                <a:lumMod val="7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40000" y="50400"/>
            <a:ext cx="6552000" cy="831600"/>
          </a:xfrm>
        </p:spPr>
        <p:txBody>
          <a:bodyPr>
            <a:normAutofit/>
          </a:bodyPr>
          <a:lstStyle>
            <a:lvl1pPr>
              <a:defRPr sz="2400" b="1">
                <a:latin typeface="Trebuchet MS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720000" y="936000"/>
            <a:ext cx="3996000" cy="561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716000" y="936000"/>
            <a:ext cx="3996000" cy="5616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B123F-3E0F-4261-B85C-0D9C7220A581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09/06/2021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062BE-A3E3-472F-9AAD-9798AB184673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9" name="8 Conector recto"/>
          <p:cNvCxnSpPr/>
          <p:nvPr userDrawn="1"/>
        </p:nvCxnSpPr>
        <p:spPr>
          <a:xfrm>
            <a:off x="720000" y="882000"/>
            <a:ext cx="819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8 Marcador de número de diapositiva"/>
          <p:cNvSpPr txBox="1">
            <a:spLocks/>
          </p:cNvSpPr>
          <p:nvPr userDrawn="1"/>
        </p:nvSpPr>
        <p:spPr>
          <a:xfrm>
            <a:off x="8280000" y="6552000"/>
            <a:ext cx="504000" cy="27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MX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85186593-2F43-414D-B15C-7EB152F6372F}" type="slidenum">
              <a:rPr lang="es-MX" smtClean="0">
                <a:solidFill>
                  <a:prstClr val="black"/>
                </a:solidFill>
                <a:latin typeface="Arial Rounded MT Bold" pitchFamily="34" charset="0"/>
              </a:rPr>
              <a:pPr>
                <a:defRPr/>
              </a:pPr>
              <a:t>‹Nº›</a:t>
            </a:fld>
            <a:endParaRPr lang="es-MX" dirty="0">
              <a:solidFill>
                <a:prstClr val="black"/>
              </a:solidFill>
              <a:latin typeface="Arial Rounded MT Bold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8DB5718-0857-45F5-8FA2-F95B041FA6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3" cy="6858000"/>
          </a:xfrm>
          <a:prstGeom prst="rect">
            <a:avLst/>
          </a:prstGeom>
        </p:spPr>
      </p:pic>
      <p:sp>
        <p:nvSpPr>
          <p:cNvPr id="12" name="11 CuadroTexto"/>
          <p:cNvSpPr txBox="1"/>
          <p:nvPr userDrawn="1"/>
        </p:nvSpPr>
        <p:spPr>
          <a:xfrm>
            <a:off x="612000" y="6552000"/>
            <a:ext cx="2629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Encuesta</a:t>
            </a:r>
            <a:r>
              <a:rPr lang="es-MX" sz="1200" b="1" baseline="0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Municipal, 400</a:t>
            </a:r>
            <a:r>
              <a:rPr lang="es-MX" sz="1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cuestionarios</a:t>
            </a:r>
          </a:p>
        </p:txBody>
      </p:sp>
      <p:sp>
        <p:nvSpPr>
          <p:cNvPr id="13" name="12 CuadroTexto"/>
          <p:cNvSpPr txBox="1"/>
          <p:nvPr userDrawn="1"/>
        </p:nvSpPr>
        <p:spPr>
          <a:xfrm>
            <a:off x="6804000" y="6552000"/>
            <a:ext cx="16245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200" b="1" baseline="0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Mayo 30 a 31 del 2021</a:t>
            </a:r>
            <a:endParaRPr lang="es-MX" sz="1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B123F-3E0F-4261-B85C-0D9C7220A581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09/06/2021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062BE-A3E3-472F-9AAD-9798AB184673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B123F-3E0F-4261-B85C-0D9C7220A581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09/06/2021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062BE-A3E3-472F-9AAD-9798AB184673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bg>
      <p:bgPr>
        <a:gradFill flip="none" rotWithShape="1">
          <a:gsLst>
            <a:gs pos="0">
              <a:schemeClr val="bg1"/>
            </a:gs>
            <a:gs pos="75000">
              <a:schemeClr val="bg1">
                <a:lumMod val="95000"/>
              </a:schemeClr>
            </a:gs>
            <a:gs pos="100000">
              <a:schemeClr val="bg1">
                <a:lumMod val="7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B123F-3E0F-4261-B85C-0D9C7220A581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09/06/2021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062BE-A3E3-472F-9AAD-9798AB184673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8 Marcador de número de diapositiva"/>
          <p:cNvSpPr txBox="1">
            <a:spLocks/>
          </p:cNvSpPr>
          <p:nvPr userDrawn="1"/>
        </p:nvSpPr>
        <p:spPr>
          <a:xfrm>
            <a:off x="8280000" y="6552000"/>
            <a:ext cx="504000" cy="27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MX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85186593-2F43-414D-B15C-7EB152F6372F}" type="slidenum">
              <a:rPr lang="es-MX" smtClean="0">
                <a:solidFill>
                  <a:prstClr val="black"/>
                </a:solidFill>
                <a:latin typeface="Arial Rounded MT Bold" pitchFamily="34" charset="0"/>
              </a:rPr>
              <a:pPr>
                <a:defRPr/>
              </a:pPr>
              <a:t>‹Nº›</a:t>
            </a:fld>
            <a:endParaRPr lang="es-MX" dirty="0">
              <a:solidFill>
                <a:prstClr val="black"/>
              </a:solidFill>
              <a:latin typeface="Arial Rounded MT Bold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455A868D-0C5E-4F9C-A1C9-F97E2811B5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7" name="6 CuadroTexto"/>
          <p:cNvSpPr txBox="1"/>
          <p:nvPr userDrawn="1"/>
        </p:nvSpPr>
        <p:spPr>
          <a:xfrm>
            <a:off x="612000" y="6552000"/>
            <a:ext cx="2629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Encuesta</a:t>
            </a:r>
            <a:r>
              <a:rPr lang="es-MX" sz="1200" b="1" baseline="0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Municipal, 400</a:t>
            </a:r>
            <a:r>
              <a:rPr lang="es-MX" sz="12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cuestionarios</a:t>
            </a:r>
          </a:p>
        </p:txBody>
      </p:sp>
      <p:sp>
        <p:nvSpPr>
          <p:cNvPr id="8" name="7 CuadroTexto"/>
          <p:cNvSpPr txBox="1"/>
          <p:nvPr userDrawn="1"/>
        </p:nvSpPr>
        <p:spPr>
          <a:xfrm>
            <a:off x="6804000" y="6552000"/>
            <a:ext cx="16245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200" b="1" baseline="0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Mayo 30 a 31 del 2021</a:t>
            </a:r>
            <a:endParaRPr lang="es-MX" sz="1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B123F-3E0F-4261-B85C-0D9C7220A581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09/06/2021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062BE-A3E3-472F-9AAD-9798AB184673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B123F-3E0F-4261-B85C-0D9C7220A581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09/06/2021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062BE-A3E3-472F-9AAD-9798AB184673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B123F-3E0F-4261-B85C-0D9C7220A581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09/06/2021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062BE-A3E3-472F-9AAD-9798AB184673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B123F-3E0F-4261-B85C-0D9C7220A581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09/06/2021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0062BE-A3E3-472F-9AAD-9798AB184673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w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wmf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CED79FA9-97DD-4DEE-8A80-FD9F0B972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/>
              <a:t>INTENCIÓN DE VOTO PARA PRESIDENTE MUNICIPAL BENITO JUÁREZ VOTO EFECTIVO*</a:t>
            </a:r>
            <a:br>
              <a:rPr lang="es-MX" dirty="0"/>
            </a:br>
            <a:r>
              <a:rPr lang="es-MX" dirty="0"/>
              <a:t>(ENCUESTA DE SALIDA)</a:t>
            </a:r>
          </a:p>
        </p:txBody>
      </p:sp>
      <p:graphicFrame>
        <p:nvGraphicFramePr>
          <p:cNvPr id="8" name="Marcador de contenido 7">
            <a:extLst>
              <a:ext uri="{FF2B5EF4-FFF2-40B4-BE49-F238E27FC236}">
                <a16:creationId xmlns:a16="http://schemas.microsoft.com/office/drawing/2014/main" id="{E7308B00-2F72-4E4D-9759-5D7DE106B7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1017186"/>
              </p:ext>
            </p:extLst>
          </p:nvPr>
        </p:nvGraphicFramePr>
        <p:xfrm>
          <a:off x="720262" y="795387"/>
          <a:ext cx="7991475" cy="4624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1" name="Picture 43" descr="http://3.bp.blogspot.com/-IfHjfoL0pCk/UtgcXMfBSfI/AAAAAAAAMHE/X-Wi8aFwDZY/s1600/PRI+logo.png">
            <a:extLst>
              <a:ext uri="{FF2B5EF4-FFF2-40B4-BE49-F238E27FC236}">
                <a16:creationId xmlns:a16="http://schemas.microsoft.com/office/drawing/2014/main" id="{50C07979-A4B0-462E-A1C1-23A33C78E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702" y="5470768"/>
            <a:ext cx="397922" cy="351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C4396A11-00E6-4FB7-87F8-9FA4CB1BEC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7143" y="5477176"/>
            <a:ext cx="464313" cy="422821"/>
          </a:xfrm>
          <a:prstGeom prst="rect">
            <a:avLst/>
          </a:prstGeom>
        </p:spPr>
      </p:pic>
      <p:pic>
        <p:nvPicPr>
          <p:cNvPr id="18" name="Picture 2" descr="Fuerza por México - Wikipedia, la enciclopedia libre">
            <a:extLst>
              <a:ext uri="{FF2B5EF4-FFF2-40B4-BE49-F238E27FC236}">
                <a16:creationId xmlns:a16="http://schemas.microsoft.com/office/drawing/2014/main" id="{3BBBFAB6-7F9F-4DEB-AF26-3BB338EAFB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565" y="5420307"/>
            <a:ext cx="382685" cy="382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3D95AEB7-33A8-4C8B-BE6B-C7527C765A5D}"/>
              </a:ext>
            </a:extLst>
          </p:cNvPr>
          <p:cNvSpPr txBox="1"/>
          <p:nvPr/>
        </p:nvSpPr>
        <p:spPr>
          <a:xfrm>
            <a:off x="194146" y="6203851"/>
            <a:ext cx="337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/>
              <a:t>* Sin considerar el 11% de voto nulo/blanco</a:t>
            </a:r>
          </a:p>
        </p:txBody>
      </p:sp>
      <p:pic>
        <p:nvPicPr>
          <p:cNvPr id="20" name="Imagen 19" descr="Imagen que contiene texto, gráficos vectoriales&#10;&#10;Descripción generada automáticamente">
            <a:extLst>
              <a:ext uri="{FF2B5EF4-FFF2-40B4-BE49-F238E27FC236}">
                <a16:creationId xmlns:a16="http://schemas.microsoft.com/office/drawing/2014/main" id="{2CB15242-DEFC-4478-8787-D4AD593A73D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062" y="5463215"/>
            <a:ext cx="437294" cy="436782"/>
          </a:xfrm>
          <a:prstGeom prst="rect">
            <a:avLst/>
          </a:prstGeom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73B4D5A8-3328-4BD2-A6CA-12A3DEBF6824}"/>
              </a:ext>
            </a:extLst>
          </p:cNvPr>
          <p:cNvGrpSpPr/>
          <p:nvPr/>
        </p:nvGrpSpPr>
        <p:grpSpPr>
          <a:xfrm>
            <a:off x="4253688" y="5246470"/>
            <a:ext cx="924622" cy="816143"/>
            <a:chOff x="2742111" y="5290951"/>
            <a:chExt cx="924622" cy="816143"/>
          </a:xfrm>
        </p:grpSpPr>
        <p:pic>
          <p:nvPicPr>
            <p:cNvPr id="13" name="Picture 45" descr="http://4.bp.blogspot.com/_gOqg1kS7xfU/S-3gCiguj4I/AAAAAAAAEMk/gV_Q6tAKXV4/s1600/Logo+PVEM.gif">
              <a:extLst>
                <a:ext uri="{FF2B5EF4-FFF2-40B4-BE49-F238E27FC236}">
                  <a16:creationId xmlns:a16="http://schemas.microsoft.com/office/drawing/2014/main" id="{33985CDB-EEE4-4CC7-874D-78318FA565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6904" y="5747265"/>
              <a:ext cx="359829" cy="359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" name="Grupo 2">
              <a:extLst>
                <a:ext uri="{FF2B5EF4-FFF2-40B4-BE49-F238E27FC236}">
                  <a16:creationId xmlns:a16="http://schemas.microsoft.com/office/drawing/2014/main" id="{2AC560DA-57AB-4CD5-A383-53EC0446223B}"/>
                </a:ext>
              </a:extLst>
            </p:cNvPr>
            <p:cNvGrpSpPr/>
            <p:nvPr/>
          </p:nvGrpSpPr>
          <p:grpSpPr>
            <a:xfrm>
              <a:off x="2742111" y="5290951"/>
              <a:ext cx="878547" cy="790513"/>
              <a:chOff x="2768902" y="5284145"/>
              <a:chExt cx="878547" cy="790513"/>
            </a:xfrm>
          </p:grpSpPr>
          <p:pic>
            <p:nvPicPr>
              <p:cNvPr id="14" name="Imagen 67" descr="C:\Users\IEC\Downloads\4-PT.png">
                <a:extLst>
                  <a:ext uri="{FF2B5EF4-FFF2-40B4-BE49-F238E27FC236}">
                    <a16:creationId xmlns:a16="http://schemas.microsoft.com/office/drawing/2014/main" id="{A8D9F1B9-3BFB-4A33-8210-13E659FE495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19611" y="5727772"/>
                <a:ext cx="344212" cy="346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" name="Picture 2" descr="MORENA">
                <a:extLst>
                  <a:ext uri="{FF2B5EF4-FFF2-40B4-BE49-F238E27FC236}">
                    <a16:creationId xmlns:a16="http://schemas.microsoft.com/office/drawing/2014/main" id="{C5438E8B-342A-4931-8352-B57F3C6FAB7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68902" y="5284145"/>
                <a:ext cx="522171" cy="5221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Imagen 20">
                <a:extLst>
                  <a:ext uri="{FF2B5EF4-FFF2-40B4-BE49-F238E27FC236}">
                    <a16:creationId xmlns:a16="http://schemas.microsoft.com/office/drawing/2014/main" id="{73B1F217-98EE-4B49-B2BF-4DACFABF4C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300563" y="5377020"/>
                <a:ext cx="346886" cy="346886"/>
              </a:xfrm>
              <a:prstGeom prst="rect">
                <a:avLst/>
              </a:prstGeom>
            </p:spPr>
          </p:pic>
        </p:grpSp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223FC34D-4F24-48BF-AA8E-BEAB773BF5BC}"/>
              </a:ext>
            </a:extLst>
          </p:cNvPr>
          <p:cNvGrpSpPr/>
          <p:nvPr/>
        </p:nvGrpSpPr>
        <p:grpSpPr>
          <a:xfrm>
            <a:off x="972141" y="5398582"/>
            <a:ext cx="705879" cy="610107"/>
            <a:chOff x="987120" y="5297810"/>
            <a:chExt cx="705879" cy="610107"/>
          </a:xfrm>
        </p:grpSpPr>
        <p:pic>
          <p:nvPicPr>
            <p:cNvPr id="9" name="Picture 214">
              <a:extLst>
                <a:ext uri="{FF2B5EF4-FFF2-40B4-BE49-F238E27FC236}">
                  <a16:creationId xmlns:a16="http://schemas.microsoft.com/office/drawing/2014/main" id="{C0F62E3C-723C-438B-A5EB-38C86402EE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7120" y="5306941"/>
              <a:ext cx="338379" cy="328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215">
              <a:extLst>
                <a:ext uri="{FF2B5EF4-FFF2-40B4-BE49-F238E27FC236}">
                  <a16:creationId xmlns:a16="http://schemas.microsoft.com/office/drawing/2014/main" id="{770A7816-8507-42F5-AF06-37205A6E96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7657" y="5297810"/>
              <a:ext cx="365342" cy="341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Imagen 21">
              <a:extLst>
                <a:ext uri="{FF2B5EF4-FFF2-40B4-BE49-F238E27FC236}">
                  <a16:creationId xmlns:a16="http://schemas.microsoft.com/office/drawing/2014/main" id="{F98E88C7-E628-4928-9A9F-4DE019032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186408" y="5610755"/>
              <a:ext cx="297162" cy="2971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2067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40E33CA-6DDE-4A3B-A3D1-08E3E3FD6F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116" y="405000"/>
            <a:ext cx="7992000" cy="6048000"/>
          </a:xfrm>
        </p:spPr>
        <p:txBody>
          <a:bodyPr>
            <a:normAutofit fontScale="92500" lnSpcReduction="10000"/>
          </a:bodyPr>
          <a:lstStyle/>
          <a:p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NOTA METODOLÓGICA</a:t>
            </a:r>
          </a:p>
          <a:p>
            <a:endParaRPr lang="es-MX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Fecha de levantamiento: 6 de junio del 2021.</a:t>
            </a:r>
          </a:p>
          <a:p>
            <a:endParaRPr lang="es-MX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Población objetivo: Ciudadanos mayores de 18 años que acudieron a votar el día de la elección.</a:t>
            </a:r>
          </a:p>
          <a:p>
            <a:endParaRPr lang="es-MX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Todas las boletas fueron personalizadas</a:t>
            </a:r>
          </a:p>
          <a:p>
            <a:endParaRPr lang="es-MX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Método de recolección: Entrevista cara a cara afuera de las casillas a la población que votó el día 6 de junio.</a:t>
            </a:r>
          </a:p>
          <a:p>
            <a:endParaRPr lang="es-MX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Muestreo probabilístico. Fueron seleccionadas 40 secciones al azar y se eligieron secciones de manera aleatoria con salto sistemático. La población a encuestar también fue seleccionada de manera aleatoria y con saltos sistemático.</a:t>
            </a:r>
          </a:p>
          <a:p>
            <a:endParaRPr lang="es-MX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Tamaño de muestra: Se </a:t>
            </a:r>
            <a:r>
              <a:rPr lang="es-MX" sz="1600" b="1">
                <a:latin typeface="Arial" panose="020B0604020202020204" pitchFamily="34" charset="0"/>
                <a:cs typeface="Arial" panose="020B0604020202020204" pitchFamily="34" charset="0"/>
              </a:rPr>
              <a:t>realizaron 1,800 </a:t>
            </a:r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entrevistas que representa un margen de error de </a:t>
            </a:r>
            <a:r>
              <a:rPr lang="es-MX" sz="1600" b="1">
                <a:latin typeface="Arial" panose="020B0604020202020204" pitchFamily="34" charset="0"/>
                <a:cs typeface="Arial" panose="020B0604020202020204" pitchFamily="34" charset="0"/>
              </a:rPr>
              <a:t>+/- 2.6% </a:t>
            </a:r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con un intervalo de confianza del 95%</a:t>
            </a:r>
          </a:p>
          <a:p>
            <a:endParaRPr lang="es-MX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Encuesta realizada por Varela y Asociados y financiada por </a:t>
            </a:r>
            <a:r>
              <a:rPr lang="es-MX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Campaigns&amp;Elections</a:t>
            </a:r>
            <a:endParaRPr lang="es-MX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MX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1600" i="1" spc="10" dirty="0">
                <a:solidFill>
                  <a:srgbClr val="19191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“Los resultados reflejan las preferencias electorales y las opiniones de los encuestados al momento de realizar el estudio y son válidos para esa población y fechas específicas”. Se entrega copia del estudio y sus características metodológicas al Instituto Electoral de </a:t>
            </a:r>
            <a:r>
              <a:rPr lang="es-MX" sz="1600" i="1" spc="10" dirty="0">
                <a:solidFill>
                  <a:srgbClr val="19191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Quintana Roo</a:t>
            </a:r>
            <a:r>
              <a:rPr lang="es-MX" sz="1600" i="1" spc="10" dirty="0">
                <a:solidFill>
                  <a:srgbClr val="19191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es-MX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MX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Trabajaron 60 encuestadores, 15 supervisores, 1 coordinador general, 1 ingeniero de sistemas, 1 diseño gráfico.</a:t>
            </a:r>
          </a:p>
          <a:p>
            <a:endParaRPr lang="es-MX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MX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942425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39226</TotalTime>
  <Words>230</Words>
  <Application>Microsoft Office PowerPoint</Application>
  <PresentationFormat>Presentación en pantalla (4:3)</PresentationFormat>
  <Paragraphs>27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7" baseType="lpstr">
      <vt:lpstr>Arial</vt:lpstr>
      <vt:lpstr>Arial Rounded MT Bold</vt:lpstr>
      <vt:lpstr>Calibri</vt:lpstr>
      <vt:lpstr>Trebuchet MS</vt:lpstr>
      <vt:lpstr>1_Tema de Office</vt:lpstr>
      <vt:lpstr>INTENCIÓN DE VOTO PARA PRESIDENTE MUNICIPAL BENITO JUÁREZ VOTO EFECTIVO* (ENCUESTA DE SALIDA)</vt:lpstr>
      <vt:lpstr>Presentación de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Carlo Varela</dc:creator>
  <cp:lastModifiedBy>Carlo Varela</cp:lastModifiedBy>
  <cp:revision>7225</cp:revision>
  <dcterms:created xsi:type="dcterms:W3CDTF">2009-08-16T02:16:38Z</dcterms:created>
  <dcterms:modified xsi:type="dcterms:W3CDTF">2021-06-10T00:36:44Z</dcterms:modified>
</cp:coreProperties>
</file>